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6" r:id="rId12"/>
    <p:sldId id="268" r:id="rId13"/>
    <p:sldId id="267" r:id="rId14"/>
    <p:sldId id="270" r:id="rId15"/>
    <p:sldId id="314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8" r:id="rId24"/>
    <p:sldId id="277" r:id="rId25"/>
    <p:sldId id="280" r:id="rId26"/>
    <p:sldId id="281" r:id="rId27"/>
    <p:sldId id="282" r:id="rId28"/>
    <p:sldId id="283" r:id="rId29"/>
    <p:sldId id="284" r:id="rId30"/>
    <p:sldId id="289" r:id="rId31"/>
    <p:sldId id="285" r:id="rId32"/>
    <p:sldId id="290" r:id="rId33"/>
    <p:sldId id="287" r:id="rId34"/>
    <p:sldId id="288" r:id="rId35"/>
    <p:sldId id="292" r:id="rId36"/>
    <p:sldId id="315" r:id="rId37"/>
    <p:sldId id="293" r:id="rId38"/>
    <p:sldId id="291" r:id="rId39"/>
    <p:sldId id="286" r:id="rId40"/>
    <p:sldId id="294" r:id="rId41"/>
    <p:sldId id="295" r:id="rId42"/>
    <p:sldId id="296" r:id="rId43"/>
    <p:sldId id="297" r:id="rId44"/>
    <p:sldId id="299" r:id="rId45"/>
    <p:sldId id="316" r:id="rId46"/>
    <p:sldId id="300" r:id="rId47"/>
    <p:sldId id="298" r:id="rId48"/>
    <p:sldId id="304" r:id="rId49"/>
    <p:sldId id="305" r:id="rId50"/>
    <p:sldId id="309" r:id="rId51"/>
    <p:sldId id="310" r:id="rId52"/>
    <p:sldId id="311" r:id="rId53"/>
    <p:sldId id="306" r:id="rId54"/>
    <p:sldId id="308" r:id="rId55"/>
    <p:sldId id="313" r:id="rId56"/>
    <p:sldId id="312" r:id="rId57"/>
    <p:sldId id="307" r:id="rId58"/>
    <p:sldId id="301" r:id="rId59"/>
    <p:sldId id="302" r:id="rId60"/>
    <p:sldId id="303" r:id="rId61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29B2D-FDB8-442F-83E8-0B239FCE4535}">
          <p14:sldIdLst>
            <p14:sldId id="256"/>
            <p14:sldId id="257"/>
            <p14:sldId id="258"/>
            <p14:sldId id="259"/>
            <p14:sldId id="260"/>
            <p14:sldId id="263"/>
            <p14:sldId id="264"/>
            <p14:sldId id="265"/>
            <p14:sldId id="261"/>
            <p14:sldId id="262"/>
            <p14:sldId id="266"/>
            <p14:sldId id="268"/>
            <p14:sldId id="267"/>
            <p14:sldId id="270"/>
            <p14:sldId id="314"/>
            <p14:sldId id="271"/>
            <p14:sldId id="272"/>
            <p14:sldId id="273"/>
            <p14:sldId id="274"/>
            <p14:sldId id="275"/>
            <p14:sldId id="276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9"/>
            <p14:sldId id="285"/>
            <p14:sldId id="290"/>
            <p14:sldId id="287"/>
            <p14:sldId id="288"/>
            <p14:sldId id="292"/>
            <p14:sldId id="315"/>
            <p14:sldId id="293"/>
            <p14:sldId id="291"/>
            <p14:sldId id="286"/>
            <p14:sldId id="294"/>
            <p14:sldId id="295"/>
            <p14:sldId id="296"/>
            <p14:sldId id="297"/>
            <p14:sldId id="299"/>
            <p14:sldId id="316"/>
            <p14:sldId id="300"/>
            <p14:sldId id="298"/>
            <p14:sldId id="304"/>
            <p14:sldId id="305"/>
            <p14:sldId id="309"/>
            <p14:sldId id="310"/>
            <p14:sldId id="311"/>
            <p14:sldId id="306"/>
            <p14:sldId id="308"/>
            <p14:sldId id="313"/>
            <p14:sldId id="312"/>
            <p14:sldId id="307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8ACC"/>
    <a:srgbClr val="7D4427"/>
    <a:srgbClr val="F1F1F1"/>
    <a:srgbClr val="AEBD38"/>
    <a:srgbClr val="FFF245"/>
    <a:srgbClr val="F15445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0914" autoAdjust="0"/>
  </p:normalViewPr>
  <p:slideViewPr>
    <p:cSldViewPr snapToGrid="0">
      <p:cViewPr varScale="1">
        <p:scale>
          <a:sx n="54" d="100"/>
          <a:sy n="54" d="100"/>
        </p:scale>
        <p:origin x="4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36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D946F7-9E87-4527-9592-5D12A3FBBB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DBA02-D611-46D4-9515-1D04FAD09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D88D6-F007-4BFA-AD39-E37063A75BBE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F6FB1-9923-4AF8-868A-A25F8E83AC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1EED2-A51E-4C85-AF33-0C22BBE25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2DE8-4B47-449F-A9C8-DDB8AEFC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75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iterations, small experiments, stabilization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67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6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small iterations,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feature richness, usability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82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2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stabilization, continuous optimization, small iterations, small experiments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richness, no snowflakes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79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JOKE</a:t>
            </a:r>
            <a:r>
              <a:rPr lang="en-US" dirty="0"/>
              <a:t>: Old school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98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21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13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41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72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continuous optimization, simplification, small iterations, small experiments, stabilization,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feature richness,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7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3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60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20650" y="882650"/>
            <a:ext cx="7732713" cy="435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49003" y="5513958"/>
            <a:ext cx="5995172" cy="52243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68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</a:t>
            </a:r>
            <a:r>
              <a:rPr lang="en-US" b="0" dirty="0"/>
              <a:t>– how you can improve slow deployments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 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 refactoring</a:t>
            </a:r>
          </a:p>
          <a:p>
            <a:r>
              <a:rPr lang="en-US" dirty="0"/>
              <a:t>1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 DevOps</a:t>
            </a:r>
          </a:p>
          <a:p>
            <a:r>
              <a:rPr lang="en-US" dirty="0"/>
              <a:t>1 scrum</a:t>
            </a:r>
          </a:p>
          <a:p>
            <a:r>
              <a:rPr lang="en-US" dirty="0"/>
              <a:t>1 lean</a:t>
            </a:r>
          </a:p>
          <a:p>
            <a:r>
              <a:rPr lang="en-US" dirty="0"/>
              <a:t>1 TDD</a:t>
            </a:r>
          </a:p>
          <a:p>
            <a:r>
              <a:rPr lang="en-US" dirty="0"/>
              <a:t>1 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faster feedback, when doubts: pairing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with Node.JS, Angular, Spring Boot, Play FW, </a:t>
            </a:r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continuous optimization,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fast feedback, usability,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15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A0BF9-DAA7-4B2C-981F-228232E2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8121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9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bulb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1AEA1-E3B7-4CBF-9484-76B889D570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8B2231-F452-4776-8CE8-98967AAFF3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35603">
            <a:off x="133458" y="67448"/>
            <a:ext cx="1188789" cy="139122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411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91" r:id="rId3"/>
    <p:sldLayoutId id="2147483692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2.png"/><Relationship Id="rId7" Type="http://schemas.microsoft.com/office/2007/relationships/hdphoto" Target="../media/hdphoto5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68.gif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microsoft.com/office/2007/relationships/hdphoto" Target="../media/hdphoto7.wdp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203 0.28472 L 2.70833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-1423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31 0.34607 L -2.5E-6 -2.96296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-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565 0.08681 L 2.91667E-6 4.44444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67" y="-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761 -0.32013 L 1.25767E-16 4.07407E-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11 -0.38866 L -1.66667E-6 2.22222E-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84" y="1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349 -0.00718 L 1.04167E-6 1.48148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74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  <p:bldP spid="19" grpId="0"/>
      <p:bldP spid="19" grpId="1"/>
      <p:bldP spid="19" grpId="2"/>
      <p:bldP spid="20" grpId="0"/>
      <p:bldP spid="20" grpId="1"/>
      <p:bldP spid="20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</a:rPr>
              <a:t>SAME APPROACH</a:t>
            </a:r>
          </a:p>
        </p:txBody>
      </p:sp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3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50" grpId="0"/>
      <p:bldP spid="52" grpId="0"/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42" y="5034521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5122870" y="4095159"/>
            <a:ext cx="446657" cy="78647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6994566" y="4095159"/>
            <a:ext cx="647852" cy="93936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A9B596C-E842-451E-832D-EF5F18A751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63" y="3292833"/>
            <a:ext cx="1300163" cy="1604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850A5-BD5B-4BB0-BB81-BC3C2FABE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65" y="4870594"/>
            <a:ext cx="920944" cy="147229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467318D-143E-4272-8503-C716A00573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0" y="2590477"/>
            <a:ext cx="2497195" cy="249719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D6B701-7CFA-43D1-838A-98B8DC12532E}"/>
              </a:ext>
            </a:extLst>
          </p:cNvPr>
          <p:cNvCxnSpPr>
            <a:cxnSpLocks/>
          </p:cNvCxnSpPr>
          <p:nvPr/>
        </p:nvCxnSpPr>
        <p:spPr>
          <a:xfrm flipH="1">
            <a:off x="2131751" y="3497886"/>
            <a:ext cx="2882586" cy="341188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7A0A13-E576-4B8A-BD85-3096417A52B3}"/>
              </a:ext>
            </a:extLst>
          </p:cNvPr>
          <p:cNvCxnSpPr>
            <a:cxnSpLocks/>
          </p:cNvCxnSpPr>
          <p:nvPr/>
        </p:nvCxnSpPr>
        <p:spPr>
          <a:xfrm flipH="1">
            <a:off x="2806971" y="3839074"/>
            <a:ext cx="2278752" cy="1536836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0A7E5B-ED55-4B03-A314-636DBF9F0E8E}"/>
              </a:ext>
            </a:extLst>
          </p:cNvPr>
          <p:cNvCxnSpPr>
            <a:cxnSpLocks/>
          </p:cNvCxnSpPr>
          <p:nvPr/>
        </p:nvCxnSpPr>
        <p:spPr>
          <a:xfrm>
            <a:off x="7555697" y="3668480"/>
            <a:ext cx="2164566" cy="237858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8ED6F0B-F637-41A2-AAF4-511F6FBC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2369932"/>
            <a:ext cx="1085373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com.google.cloud.tools.jib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'1.4.0’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3681816-2CA3-417A-9741-E44602AE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4488068"/>
            <a:ext cx="10853739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gradlew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jibDockerBuild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--image=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agile-springboot:latest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77AEFABE-36C6-4AD9-AE70-EE12C08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7" y="272355"/>
            <a:ext cx="5095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2CFBAA3-2541-4D26-8E92-8FB70DB72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643"/>
          <a:stretch/>
        </p:blipFill>
        <p:spPr bwMode="auto">
          <a:xfrm>
            <a:off x="-1179715" y="567956"/>
            <a:ext cx="5028572" cy="12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61BBD7-EE11-4453-A792-DA58CDE0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91" y="2736502"/>
            <a:ext cx="45549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 $(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1B5A79-AC0D-4D25-8834-256C4E54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081" y="1166842"/>
            <a:ext cx="641140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/v1beta13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Config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springboot.yml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mysql.yml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8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fastest orchestrator locally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embedded dependencies if needed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depend on your orchestrator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dependencies      living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hotswappin</a:t>
            </a:r>
            <a:r>
              <a:rPr lang="en-US" dirty="0">
                <a:latin typeface="Kristen ITC" panose="03050502040202030202" pitchFamily="66" charset="0"/>
              </a:rPr>
              <a:t>’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4862946" y="4100945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se&#10;&#10;Description automatically generated">
            <a:extLst>
              <a:ext uri="{FF2B5EF4-FFF2-40B4-BE49-F238E27FC236}">
                <a16:creationId xmlns:a16="http://schemas.microsoft.com/office/drawing/2014/main" id="{204C5EC3-099F-4E7C-833C-659BE70D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9" y="595745"/>
            <a:ext cx="6684382" cy="5666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0D7B57-ACAF-4096-A4C6-A4774F893185}"/>
              </a:ext>
            </a:extLst>
          </p:cNvPr>
          <p:cNvSpPr/>
          <p:nvPr/>
        </p:nvSpPr>
        <p:spPr>
          <a:xfrm rot="20867285">
            <a:off x="2403285" y="2828835"/>
            <a:ext cx="7385431" cy="1200329"/>
          </a:xfrm>
          <a:prstGeom prst="rect">
            <a:avLst/>
          </a:prstGeom>
          <a:solidFill>
            <a:srgbClr val="FFF245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</a:rPr>
              <a:t>GENERATORS</a:t>
            </a:r>
            <a:endParaRPr lang="en-US" sz="4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92C3C-6109-475E-8E1C-18468A2664D7}"/>
              </a:ext>
            </a:extLst>
          </p:cNvPr>
          <p:cNvSpPr/>
          <p:nvPr/>
        </p:nvSpPr>
        <p:spPr>
          <a:xfrm>
            <a:off x="2310348" y="459662"/>
            <a:ext cx="75713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noFill/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CODE READING</a:t>
            </a:r>
          </a:p>
        </p:txBody>
      </p:sp>
    </p:spTree>
    <p:extLst>
      <p:ext uri="{BB962C8B-B14F-4D97-AF65-F5344CB8AC3E}">
        <p14:creationId xmlns:p14="http://schemas.microsoft.com/office/powerpoint/2010/main" val="3092839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F451E-7268-4663-AE5E-7D0965AE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2756944"/>
            <a:ext cx="3719945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CODE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907318-8D66-4D41-8BFE-79426789B0AD}"/>
              </a:ext>
            </a:extLst>
          </p:cNvPr>
          <p:cNvSpPr txBox="1">
            <a:spLocks/>
          </p:cNvSpPr>
          <p:nvPr/>
        </p:nvSpPr>
        <p:spPr>
          <a:xfrm>
            <a:off x="6324600" y="2756944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DOMAIN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687E49-12BF-4E95-9EBC-5BC624713B1D}"/>
              </a:ext>
            </a:extLst>
          </p:cNvPr>
          <p:cNvSpPr txBox="1">
            <a:spLocks/>
          </p:cNvSpPr>
          <p:nvPr/>
        </p:nvSpPr>
        <p:spPr>
          <a:xfrm>
            <a:off x="4211782" y="2756944"/>
            <a:ext cx="208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9900" b="1" dirty="0">
                <a:solidFill>
                  <a:srgbClr val="7D4427"/>
                </a:solidFill>
              </a:rPr>
              <a:t>=</a:t>
            </a:r>
            <a:endParaRPr lang="en-US" sz="28700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&#10;&#10;Description automatically generated">
            <a:extLst>
              <a:ext uri="{FF2B5EF4-FFF2-40B4-BE49-F238E27FC236}">
                <a16:creationId xmlns:a16="http://schemas.microsoft.com/office/drawing/2014/main" id="{3870AA7A-9271-460B-AF29-286114586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1464132" y="775241"/>
            <a:ext cx="5155864" cy="241563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06397D-1E7F-40C1-AC57-BCDEC50E1E27}"/>
              </a:ext>
            </a:extLst>
          </p:cNvPr>
          <p:cNvSpPr txBox="1">
            <a:spLocks/>
          </p:cNvSpPr>
          <p:nvPr/>
        </p:nvSpPr>
        <p:spPr>
          <a:xfrm>
            <a:off x="6096000" y="2266785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err="1"/>
              <a:t>lombok</a:t>
            </a:r>
            <a:endParaRPr lang="en-US" sz="8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D158C-92FF-4FBE-98F3-DF80F4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36" y="3592348"/>
            <a:ext cx="4544264" cy="12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0BB7C-8D99-4F73-93BD-D7847046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92" y="4318078"/>
            <a:ext cx="4107872" cy="10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5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39F8D5C-91AD-4CA1-8119-EC82712D7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3" y="382012"/>
            <a:ext cx="1068185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@Data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E3C181-4397-4015-9087-701BDE3D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2" y="3808319"/>
            <a:ext cx="10681853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NoArgsConstructor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@Getter @Setter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7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0BD18EA-2584-45CE-A930-0FFD1C31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91" y="1905506"/>
            <a:ext cx="11180618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@Mapper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PersonToPersonDTOMapper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@Mapping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"java(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 \"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person.getLastName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())"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personToLegacyPersonDTO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 person)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7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55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F94B1-989C-4ED0-8223-4AE8148D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6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A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D224B-B4DC-4998-B1C9-07E95C50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1" y="540405"/>
            <a:ext cx="6832951" cy="3384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30794C-7307-4364-B38E-330134C7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10" y="528530"/>
            <a:ext cx="6807550" cy="4521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2D190-2749-46E2-9F30-82ACF35C3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02" y="3963232"/>
            <a:ext cx="5664491" cy="1098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0816A0-04F4-4F0C-A9F7-ECC568DDD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925" y="3963231"/>
            <a:ext cx="6807550" cy="2228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98ABB-3CF6-4B94-87EE-0A1D02249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454" y="5108661"/>
            <a:ext cx="4527783" cy="1085906"/>
          </a:xfrm>
          <a:prstGeom prst="rect">
            <a:avLst/>
          </a:prstGeom>
        </p:spPr>
      </p:pic>
      <p:pic>
        <p:nvPicPr>
          <p:cNvPr id="8" name="Picture 7" descr="A picture containing clothing&#10;&#10;Description automatically generated">
            <a:extLst>
              <a:ext uri="{FF2B5EF4-FFF2-40B4-BE49-F238E27FC236}">
                <a16:creationId xmlns:a16="http://schemas.microsoft.com/office/drawing/2014/main" id="{8DC6E455-7985-4900-83FC-4A6FC90686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0"/>
          <a:stretch/>
        </p:blipFill>
        <p:spPr>
          <a:xfrm>
            <a:off x="961223" y="4789101"/>
            <a:ext cx="3366158" cy="241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95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9C9AC-9D56-4381-9034-9FE77DF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7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&#10;&#10;Description automatically generated">
            <a:extLst>
              <a:ext uri="{FF2B5EF4-FFF2-40B4-BE49-F238E27FC236}">
                <a16:creationId xmlns:a16="http://schemas.microsoft.com/office/drawing/2014/main" id="{44F378B9-0C8F-4FDA-895F-BEDB33BE4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355768" y="0"/>
            <a:ext cx="4174668" cy="1955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492AA-7FE7-469E-9CEB-8AAED224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80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699571" y="1868965"/>
            <a:ext cx="10792858" cy="3120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read less, write more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application runs from day 1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avoid stuck in re-generating everything</a:t>
            </a:r>
          </a:p>
        </p:txBody>
      </p:sp>
    </p:spTree>
    <p:extLst>
      <p:ext uri="{BB962C8B-B14F-4D97-AF65-F5344CB8AC3E}">
        <p14:creationId xmlns:p14="http://schemas.microsoft.com/office/powerpoint/2010/main" val="22063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85A7A-B2EE-4C8F-979A-A5F5BB915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9" b="98753" l="10000" r="90000">
                        <a14:foregroundMark x1="60667" y1="65904" x2="60222" y2="98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83" y="1605444"/>
            <a:ext cx="4914034" cy="52525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31CE3-EB42-4F5F-A9FA-0CDA321869E3}"/>
              </a:ext>
            </a:extLst>
          </p:cNvPr>
          <p:cNvSpPr/>
          <p:nvPr/>
        </p:nvSpPr>
        <p:spPr>
          <a:xfrm>
            <a:off x="1822191" y="1143779"/>
            <a:ext cx="8547618" cy="5714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prstTxWarp prst="textArchUp">
              <a:avLst>
                <a:gd name="adj" fmla="val 10786662"/>
              </a:avLst>
            </a:prstTxWarp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CONTINUOUS TESTING</a:t>
            </a:r>
          </a:p>
        </p:txBody>
      </p:sp>
    </p:spTree>
    <p:extLst>
      <p:ext uri="{BB962C8B-B14F-4D97-AF65-F5344CB8AC3E}">
        <p14:creationId xmlns:p14="http://schemas.microsoft.com/office/powerpoint/2010/main" val="1144912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F9C497-F19D-4881-8C4C-B82673F09E66}"/>
              </a:ext>
            </a:extLst>
          </p:cNvPr>
          <p:cNvCxnSpPr/>
          <p:nvPr/>
        </p:nvCxnSpPr>
        <p:spPr>
          <a:xfrm>
            <a:off x="5140036" y="2466109"/>
            <a:ext cx="225829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E112EF-5D69-4D4C-9008-2CBCB212C696}"/>
              </a:ext>
            </a:extLst>
          </p:cNvPr>
          <p:cNvCxnSpPr>
            <a:cxnSpLocks/>
          </p:cNvCxnSpPr>
          <p:nvPr/>
        </p:nvCxnSpPr>
        <p:spPr>
          <a:xfrm>
            <a:off x="4010890" y="4294909"/>
            <a:ext cx="449580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E8BB628D-B941-480B-A635-7A7222687C96}"/>
              </a:ext>
            </a:extLst>
          </p:cNvPr>
          <p:cNvSpPr txBox="1">
            <a:spLocks/>
          </p:cNvSpPr>
          <p:nvPr/>
        </p:nvSpPr>
        <p:spPr>
          <a:xfrm>
            <a:off x="3151909" y="4484237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/>
              <a:t>UNIT</a:t>
            </a:r>
            <a:endParaRPr lang="en-US" sz="11500" b="1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192366B-E3FB-40A2-BF6F-0D07D2FAA44C}"/>
              </a:ext>
            </a:extLst>
          </p:cNvPr>
          <p:cNvSpPr txBox="1">
            <a:spLocks/>
          </p:cNvSpPr>
          <p:nvPr/>
        </p:nvSpPr>
        <p:spPr>
          <a:xfrm>
            <a:off x="3203863" y="2819374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INTEGRATION</a:t>
            </a:r>
            <a:endParaRPr lang="en-US" sz="115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B396438-1517-4750-9032-1FACF168DE86}"/>
              </a:ext>
            </a:extLst>
          </p:cNvPr>
          <p:cNvSpPr txBox="1">
            <a:spLocks/>
          </p:cNvSpPr>
          <p:nvPr/>
        </p:nvSpPr>
        <p:spPr>
          <a:xfrm>
            <a:off x="3193472" y="1365755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END-TO-END</a:t>
            </a:r>
            <a:endParaRPr lang="en-US" sz="11500" b="1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FF50005-241F-44FC-9976-8F584835DF82}"/>
              </a:ext>
            </a:extLst>
          </p:cNvPr>
          <p:cNvSpPr/>
          <p:nvPr/>
        </p:nvSpPr>
        <p:spPr>
          <a:xfrm>
            <a:off x="2909455" y="581891"/>
            <a:ext cx="6664036" cy="5472545"/>
          </a:xfrm>
          <a:prstGeom prst="triangl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4994563" y="272463"/>
            <a:ext cx="2549236" cy="1380849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D4427"/>
                </a:solidFill>
              </a:rPr>
              <a:t>MANUAL</a:t>
            </a:r>
            <a:endParaRPr lang="en-US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73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FC3762-31F2-42FE-A3D1-A07D53F70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82" y="-96982"/>
            <a:ext cx="12413673" cy="7051964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90A83CB-D236-4F0C-806C-76D92E502C6C}"/>
              </a:ext>
            </a:extLst>
          </p:cNvPr>
          <p:cNvSpPr/>
          <p:nvPr/>
        </p:nvSpPr>
        <p:spPr>
          <a:xfrm>
            <a:off x="6975765" y="616946"/>
            <a:ext cx="3706088" cy="3269256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7052883" y="401782"/>
            <a:ext cx="3706088" cy="1733982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D4427"/>
                </a:solidFill>
                <a:latin typeface="Kristen ITC" panose="03050502040202030202" pitchFamily="66" charset="0"/>
              </a:rPr>
              <a:t>MANUAL</a:t>
            </a:r>
            <a:endParaRPr lang="en-US" b="1" dirty="0">
              <a:solidFill>
                <a:srgbClr val="7D4427"/>
              </a:solidFill>
              <a:latin typeface="Kristen ITC" panose="03050502040202030202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00E76-2496-4E58-9EA1-99A5F811757A}"/>
              </a:ext>
            </a:extLst>
          </p:cNvPr>
          <p:cNvSpPr/>
          <p:nvPr/>
        </p:nvSpPr>
        <p:spPr>
          <a:xfrm>
            <a:off x="7630404" y="283050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Kristen ITC" panose="03050502040202030202" pitchFamily="66" charset="0"/>
              </a:rPr>
              <a:t>END-TO-END</a:t>
            </a:r>
            <a:endParaRPr lang="en-US" sz="1200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96B10C-0C09-41C5-B93F-DA68A52B13C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291932" y="2715491"/>
            <a:ext cx="4107882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>
            <a:extLst>
              <a:ext uri="{FF2B5EF4-FFF2-40B4-BE49-F238E27FC236}">
                <a16:creationId xmlns:a16="http://schemas.microsoft.com/office/drawing/2014/main" id="{B1AC9C80-73C3-49C9-B6C5-0447D90B37C3}"/>
              </a:ext>
            </a:extLst>
          </p:cNvPr>
          <p:cNvSpPr/>
          <p:nvPr/>
        </p:nvSpPr>
        <p:spPr>
          <a:xfrm>
            <a:off x="831273" y="1371600"/>
            <a:ext cx="5029200" cy="2687782"/>
          </a:xfrm>
          <a:prstGeom prst="trapezoid">
            <a:avLst>
              <a:gd name="adj" fmla="val 34278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23183-DB67-4FA7-B710-B513D58BF445}"/>
              </a:ext>
            </a:extLst>
          </p:cNvPr>
          <p:cNvSpPr/>
          <p:nvPr/>
        </p:nvSpPr>
        <p:spPr>
          <a:xfrm>
            <a:off x="2262082" y="2899214"/>
            <a:ext cx="21675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UNIT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66B9E-72E9-4BE4-8FBF-E0432D248B26}"/>
              </a:ext>
            </a:extLst>
          </p:cNvPr>
          <p:cNvSpPr/>
          <p:nvPr/>
        </p:nvSpPr>
        <p:spPr>
          <a:xfrm>
            <a:off x="1802821" y="1782005"/>
            <a:ext cx="3086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Kristen ITC" panose="03050502040202030202" pitchFamily="66" charset="0"/>
              </a:rPr>
              <a:t>INTEGRATION</a:t>
            </a:r>
            <a:endParaRPr lang="en-US" sz="11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65B5E0-3F5D-45AA-A332-533E136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08" y="4349435"/>
            <a:ext cx="19163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B418362-4F87-4854-B70F-7F88488C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1966" y="4349434"/>
            <a:ext cx="18820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F551750-F738-42B5-91E4-795EFAAB2D2F}"/>
              </a:ext>
            </a:extLst>
          </p:cNvPr>
          <p:cNvSpPr/>
          <p:nvPr/>
        </p:nvSpPr>
        <p:spPr>
          <a:xfrm>
            <a:off x="2057190" y="5532888"/>
            <a:ext cx="18053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DEV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5EC42-CFF5-47FE-8A09-750683BB7A7E}"/>
              </a:ext>
            </a:extLst>
          </p:cNvPr>
          <p:cNvSpPr/>
          <p:nvPr/>
        </p:nvSpPr>
        <p:spPr>
          <a:xfrm>
            <a:off x="8123327" y="5532888"/>
            <a:ext cx="1410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QA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0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311AC1E-11BF-4D3C-A11C-EB56F30CC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6785"/>
          <a:stretch/>
        </p:blipFill>
        <p:spPr>
          <a:xfrm>
            <a:off x="1467373" y="1068637"/>
            <a:ext cx="9755684" cy="5789364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C859D861-5DD1-47A4-BA23-16E0B8BE6CE6}"/>
              </a:ext>
            </a:extLst>
          </p:cNvPr>
          <p:cNvSpPr txBox="1">
            <a:spLocks/>
          </p:cNvSpPr>
          <p:nvPr/>
        </p:nvSpPr>
        <p:spPr>
          <a:xfrm>
            <a:off x="2105307" y="4847795"/>
            <a:ext cx="208110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JUnit</a:t>
            </a:r>
            <a:endParaRPr lang="en-US" sz="11500" b="1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D7CFB18-E6B1-45CA-AC9B-4EF016CB9A10}"/>
              </a:ext>
            </a:extLst>
          </p:cNvPr>
          <p:cNvSpPr txBox="1">
            <a:spLocks/>
          </p:cNvSpPr>
          <p:nvPr/>
        </p:nvSpPr>
        <p:spPr>
          <a:xfrm>
            <a:off x="8220207" y="4484358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Selenium</a:t>
            </a:r>
            <a:endParaRPr lang="en-US" sz="11500" b="1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C62385D-5382-4E74-A606-62EA5C240007}"/>
              </a:ext>
            </a:extLst>
          </p:cNvPr>
          <p:cNvSpPr txBox="1">
            <a:spLocks/>
          </p:cNvSpPr>
          <p:nvPr/>
        </p:nvSpPr>
        <p:spPr>
          <a:xfrm>
            <a:off x="6903067" y="557484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JMeter</a:t>
            </a:r>
            <a:endParaRPr lang="en-US" sz="11500" b="1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0331BCA-7A9C-429D-8DB3-F3002F299FC2}"/>
              </a:ext>
            </a:extLst>
          </p:cNvPr>
          <p:cNvSpPr txBox="1">
            <a:spLocks/>
          </p:cNvSpPr>
          <p:nvPr/>
        </p:nvSpPr>
        <p:spPr>
          <a:xfrm>
            <a:off x="2862047" y="565946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Gatling</a:t>
            </a:r>
            <a:endParaRPr lang="en-US" sz="11500" b="1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5020592-3C8E-4159-9A88-BFF8ED60A18C}"/>
              </a:ext>
            </a:extLst>
          </p:cNvPr>
          <p:cNvSpPr txBox="1">
            <a:spLocks/>
          </p:cNvSpPr>
          <p:nvPr/>
        </p:nvSpPr>
        <p:spPr>
          <a:xfrm>
            <a:off x="1178539" y="5659467"/>
            <a:ext cx="198189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PyTest</a:t>
            </a:r>
            <a:endParaRPr lang="en-US" sz="11500" b="1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42945DFB-7004-426F-BEEC-B8D38BF3E141}"/>
              </a:ext>
            </a:extLst>
          </p:cNvPr>
          <p:cNvSpPr txBox="1">
            <a:spLocks/>
          </p:cNvSpPr>
          <p:nvPr/>
        </p:nvSpPr>
        <p:spPr>
          <a:xfrm>
            <a:off x="3460880" y="4437419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Grinder</a:t>
            </a:r>
            <a:endParaRPr lang="en-US" sz="11500" b="1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A10E4AB-257C-4CE4-B933-E0E63394FFA1}"/>
              </a:ext>
            </a:extLst>
          </p:cNvPr>
          <p:cNvSpPr txBox="1">
            <a:spLocks/>
          </p:cNvSpPr>
          <p:nvPr/>
        </p:nvSpPr>
        <p:spPr>
          <a:xfrm>
            <a:off x="5632371" y="4207671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Mocha</a:t>
            </a:r>
            <a:endParaRPr lang="en-US" sz="11500" b="1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58E6539C-C690-4B7F-98F1-003593E13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5" t="30844" r="15166" b="31794"/>
          <a:stretch/>
        </p:blipFill>
        <p:spPr bwMode="auto">
          <a:xfrm>
            <a:off x="4134997" y="2342592"/>
            <a:ext cx="3922006" cy="10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21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EB6B43-FE09-451B-AC59-C7D0E419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07" y="1074509"/>
            <a:ext cx="11398786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HttpRequest.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newBuilder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"http://localhost:8080/person/1"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.timeout(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.header(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.build()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HTTP_CLIENT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AS_STRING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getPersonResponse.statusCode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49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B5BD46E-5417-4CF6-89C4-1655F6AC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16" y="612844"/>
            <a:ext cx="9128167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concurrency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20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hold-for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2m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/test/java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reporting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final-stats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console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passfail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criteria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avg-rt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&gt;50ms for 10s,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p99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&gt;120ms for 5s,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fail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testGetLegacyPerson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&gt;50% for 10s,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compile-target-java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11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70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835D19-DD26-40C6-8A30-55E2C999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" y="244154"/>
            <a:ext cx="12186276" cy="62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1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21179" y="1386444"/>
            <a:ext cx="9749641" cy="4085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same review for all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common language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re-use test cases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cheap high-level tests</a:t>
            </a:r>
          </a:p>
        </p:txBody>
      </p:sp>
    </p:spTree>
    <p:extLst>
      <p:ext uri="{BB962C8B-B14F-4D97-AF65-F5344CB8AC3E}">
        <p14:creationId xmlns:p14="http://schemas.microsoft.com/office/powerpoint/2010/main" val="109666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DE0E1A-6ECB-457A-A1C4-87CDE0649777}"/>
              </a:ext>
            </a:extLst>
          </p:cNvPr>
          <p:cNvSpPr/>
          <p:nvPr/>
        </p:nvSpPr>
        <p:spPr>
          <a:xfrm>
            <a:off x="3435695" y="2640764"/>
            <a:ext cx="7541295" cy="923330"/>
          </a:xfrm>
          <a:prstGeom prst="rect">
            <a:avLst/>
          </a:prstGeom>
          <a:noFill/>
          <a:scene3d>
            <a:camera prst="perspectiveRight" fov="4800000">
              <a:rot lat="0" lon="198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37971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BA7CFC2-A603-45DA-8E89-1367D2C5A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1228397"/>
            <a:ext cx="10267950" cy="4401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Feature that determines whether generator will automatically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underlying output target that is NOT owned by the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generator.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If disabled, calling application has to separately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the underlying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and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Writer}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instances used to create the generator. If enabled,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will handle closing, as long as generator itself gets closed: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this happens when end-of-input is encountered, or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is closed by a call to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JsonGenerator#close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Feature is enabled by default.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AUTO_CLOSE_TARGET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76F65A69-9913-4755-A6A3-3E9C7A28F178}"/>
              </a:ext>
            </a:extLst>
          </p:cNvPr>
          <p:cNvSpPr/>
          <p:nvPr/>
        </p:nvSpPr>
        <p:spPr>
          <a:xfrm>
            <a:off x="2659856" y="357187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7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(… at that time)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25435600-92E7-4859-B846-C7E32559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930">
            <a:off x="1304944" y="2034625"/>
            <a:ext cx="2557881" cy="3231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014D72C-9D51-4DE5-9474-7DC46D625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4509" r="4271" b="1904"/>
          <a:stretch/>
        </p:blipFill>
        <p:spPr>
          <a:xfrm rot="510281">
            <a:off x="6344564" y="2013411"/>
            <a:ext cx="2797477" cy="3569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4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12A5-0FBA-40EF-96A8-51917C0F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DC6AA-5B2E-45D9-86E5-8DE3C6CA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38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93C44-0084-46C3-92B1-1CD4AB455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38" y="347576"/>
            <a:ext cx="1256723" cy="107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D27239-C233-48F7-8B1F-E16937DEA3FF}"/>
              </a:ext>
            </a:extLst>
          </p:cNvPr>
          <p:cNvSpPr/>
          <p:nvPr/>
        </p:nvSpPr>
        <p:spPr>
          <a:xfrm>
            <a:off x="4127156" y="234778"/>
            <a:ext cx="7688792" cy="5783269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39E01CF-4CB0-4E62-8562-45D787C0A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70" y="482127"/>
            <a:ext cx="1493534" cy="14935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0E839-7ACC-4D30-903E-A6FF325CFB27}"/>
              </a:ext>
            </a:extLst>
          </p:cNvPr>
          <p:cNvSpPr/>
          <p:nvPr/>
        </p:nvSpPr>
        <p:spPr>
          <a:xfrm>
            <a:off x="4559643" y="974007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6A7859-8CF6-4DFD-955F-8B9C5A3ED545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 flipV="1">
            <a:off x="5078627" y="1228894"/>
            <a:ext cx="505643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6D68CA-D642-4397-B5F2-9C3114AD265B}"/>
              </a:ext>
            </a:extLst>
          </p:cNvPr>
          <p:cNvSpPr txBox="1"/>
          <p:nvPr/>
        </p:nvSpPr>
        <p:spPr>
          <a:xfrm>
            <a:off x="4316465" y="1889170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DE26-9424-432C-8DCF-A770F62BC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23" y="2430493"/>
            <a:ext cx="1571625" cy="1571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A0ACA6-336B-4CF2-9E0E-8760058E5C96}"/>
              </a:ext>
            </a:extLst>
          </p:cNvPr>
          <p:cNvSpPr txBox="1"/>
          <p:nvPr/>
        </p:nvSpPr>
        <p:spPr>
          <a:xfrm>
            <a:off x="1000777" y="4194362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Cucumber</a:t>
            </a:r>
          </a:p>
        </p:txBody>
      </p:sp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502EB4A2-EB82-416D-8277-8E573D15C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49" b="96358" l="6908" r="96711">
                        <a14:foregroundMark x1="46711" y1="43709" x2="41447" y2="71854"/>
                        <a14:foregroundMark x1="41447" y1="71854" x2="18092" y2="57616"/>
                        <a14:foregroundMark x1="18092" y1="57616" x2="6908" y2="34768"/>
                        <a14:foregroundMark x1="35526" y1="45033" x2="31579" y2="54636"/>
                        <a14:foregroundMark x1="42763" y1="89073" x2="69408" y2="91060"/>
                        <a14:foregroundMark x1="69408" y1="91060" x2="89145" y2="73841"/>
                        <a14:foregroundMark x1="89145" y1="73841" x2="89145" y2="47020"/>
                        <a14:foregroundMark x1="89145" y1="47020" x2="87500" y2="41722"/>
                        <a14:foregroundMark x1="75000" y1="10927" x2="68750" y2="9934"/>
                        <a14:foregroundMark x1="46711" y1="24834" x2="47697" y2="30132"/>
                        <a14:foregroundMark x1="52632" y1="28146" x2="44408" y2="45364"/>
                        <a14:foregroundMark x1="45395" y1="37748" x2="45395" y2="36424"/>
                        <a14:foregroundMark x1="43750" y1="31788" x2="43092" y2="31126"/>
                        <a14:foregroundMark x1="42434" y1="33775" x2="42434" y2="35762"/>
                        <a14:foregroundMark x1="42434" y1="36755" x2="42105" y2="38079"/>
                        <a14:foregroundMark x1="48355" y1="39735" x2="49013" y2="39735"/>
                        <a14:foregroundMark x1="49671" y1="39735" x2="50658" y2="39735"/>
                        <a14:foregroundMark x1="51974" y1="40728" x2="52303" y2="40066"/>
                        <a14:foregroundMark x1="52632" y1="39735" x2="52632" y2="39735"/>
                        <a14:foregroundMark x1="52303" y1="42053" x2="52303" y2="43046"/>
                        <a14:foregroundMark x1="53947" y1="46689" x2="53947" y2="46689"/>
                        <a14:foregroundMark x1="52632" y1="47351" x2="52632" y2="47351"/>
                        <a14:foregroundMark x1="52303" y1="47351" x2="52303" y2="47020"/>
                        <a14:foregroundMark x1="52632" y1="46358" x2="52632" y2="46358"/>
                        <a14:foregroundMark x1="51974" y1="49007" x2="51974" y2="50331"/>
                        <a14:foregroundMark x1="63158" y1="68543" x2="63158" y2="69205"/>
                        <a14:foregroundMark x1="63158" y1="69205" x2="63158" y2="69205"/>
                        <a14:foregroundMark x1="63158" y1="69868" x2="63158" y2="70199"/>
                        <a14:foregroundMark x1="55263" y1="73841" x2="54605" y2="74834"/>
                        <a14:foregroundMark x1="50329" y1="78146" x2="49013" y2="78808"/>
                        <a14:foregroundMark x1="48026" y1="80132" x2="47697" y2="80132"/>
                        <a14:foregroundMark x1="47368" y1="81126" x2="47368" y2="81126"/>
                        <a14:foregroundMark x1="46711" y1="81126" x2="45724" y2="79801"/>
                        <a14:foregroundMark x1="45395" y1="79470" x2="45395" y2="79470"/>
                        <a14:foregroundMark x1="46382" y1="80795" x2="47368" y2="82450"/>
                        <a14:foregroundMark x1="48026" y1="82781" x2="48355" y2="83775"/>
                        <a14:foregroundMark x1="51316" y1="84768" x2="52303" y2="84437"/>
                        <a14:foregroundMark x1="53618" y1="84437" x2="54276" y2="84437"/>
                        <a14:foregroundMark x1="55592" y1="85430" x2="59211" y2="86093"/>
                        <a14:foregroundMark x1="63487" y1="86755" x2="66118" y2="86755"/>
                        <a14:foregroundMark x1="70066" y1="85430" x2="75329" y2="83444"/>
                        <a14:foregroundMark x1="78947" y1="81457" x2="84211" y2="74172"/>
                        <a14:foregroundMark x1="76316" y1="81457" x2="84868" y2="60265"/>
                        <a14:foregroundMark x1="85855" y1="69205" x2="79934" y2="42053"/>
                        <a14:foregroundMark x1="79934" y1="40728" x2="78289" y2="40066"/>
                        <a14:foregroundMark x1="77303" y1="39404" x2="77303" y2="39404"/>
                        <a14:foregroundMark x1="78289" y1="40728" x2="81908" y2="46689"/>
                        <a14:foregroundMark x1="83224" y1="49338" x2="84211" y2="58609"/>
                        <a14:foregroundMark x1="84211" y1="52649" x2="85197" y2="62914"/>
                        <a14:foregroundMark x1="72697" y1="69205" x2="74342" y2="60596"/>
                        <a14:foregroundMark x1="72368" y1="62583" x2="57895" y2="71523"/>
                        <a14:foregroundMark x1="38816" y1="56291" x2="38816" y2="51325"/>
                        <a14:foregroundMark x1="40789" y1="54636" x2="39803" y2="55629"/>
                        <a14:foregroundMark x1="43092" y1="47351" x2="37500" y2="65563"/>
                        <a14:foregroundMark x1="42763" y1="52649" x2="37829" y2="64901"/>
                        <a14:foregroundMark x1="43750" y1="52318" x2="38158" y2="67550"/>
                        <a14:foregroundMark x1="42763" y1="83775" x2="31908" y2="76490"/>
                        <a14:foregroundMark x1="33553" y1="81126" x2="35197" y2="85762"/>
                        <a14:foregroundMark x1="36513" y1="85762" x2="31908" y2="53974"/>
                        <a14:foregroundMark x1="31908" y1="53974" x2="31908" y2="53974"/>
                        <a14:foregroundMark x1="33224" y1="47682" x2="40789" y2="39073"/>
                        <a14:foregroundMark x1="43421" y1="85762" x2="35855" y2="79470"/>
                        <a14:foregroundMark x1="38487" y1="83775" x2="42434" y2="87748"/>
                        <a14:foregroundMark x1="57895" y1="92053" x2="68092" y2="96358"/>
                        <a14:foregroundMark x1="54276" y1="93377" x2="75329" y2="88411"/>
                        <a14:foregroundMark x1="75000" y1="91391" x2="92434" y2="75166"/>
                        <a14:foregroundMark x1="94079" y1="78146" x2="94079" y2="84437"/>
                        <a14:foregroundMark x1="86184" y1="96358" x2="84868" y2="96358"/>
                        <a14:foregroundMark x1="97368" y1="91391" x2="97039" y2="76159"/>
                        <a14:foregroundMark x1="71053" y1="7285" x2="63487" y2="4305"/>
                        <a14:foregroundMark x1="67763" y1="4636" x2="64145" y2="2649"/>
                        <a14:foregroundMark x1="65789" y1="24172" x2="65789" y2="19868"/>
                        <a14:backgroundMark x1="18421" y1="17550" x2="15789" y2="13576"/>
                        <a14:backgroundMark x1="17105" y1="86424" x2="15132" y2="87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79" y="3777747"/>
            <a:ext cx="1503425" cy="149353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8C1671F-0208-439E-82EA-3F2ABECB0DBF}"/>
              </a:ext>
            </a:extLst>
          </p:cNvPr>
          <p:cNvSpPr/>
          <p:nvPr/>
        </p:nvSpPr>
        <p:spPr>
          <a:xfrm>
            <a:off x="4595214" y="4339174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54FC20-357D-4100-A3ED-D6BB55BCA91D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14198" y="4594062"/>
            <a:ext cx="463985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30F86E-4771-4301-9DDC-B009101A4DCF}"/>
              </a:ext>
            </a:extLst>
          </p:cNvPr>
          <p:cNvSpPr txBox="1"/>
          <p:nvPr/>
        </p:nvSpPr>
        <p:spPr>
          <a:xfrm>
            <a:off x="4338427" y="4791127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4EC3BD-D584-411A-87E5-173374D2B7CF}"/>
              </a:ext>
            </a:extLst>
          </p:cNvPr>
          <p:cNvCxnSpPr>
            <a:stCxn id="6" idx="2"/>
            <a:endCxn id="17" idx="0"/>
          </p:cNvCxnSpPr>
          <p:nvPr/>
        </p:nvCxnSpPr>
        <p:spPr>
          <a:xfrm flipH="1">
            <a:off x="6326092" y="1975661"/>
            <a:ext cx="4945" cy="180208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314FE0-B28B-4748-93D3-9BBDADE7022D}"/>
              </a:ext>
            </a:extLst>
          </p:cNvPr>
          <p:cNvSpPr txBox="1"/>
          <p:nvPr/>
        </p:nvSpPr>
        <p:spPr>
          <a:xfrm>
            <a:off x="5495460" y="5271280"/>
            <a:ext cx="181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Toxiproxy</a:t>
            </a:r>
            <a:endParaRPr lang="en-US" sz="3200" b="1" dirty="0"/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DC854C03-7CC3-4B22-913D-A6E914CA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5" y="2886548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5965964D-41D0-44A6-A5DE-B4B8939D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966" y="388637"/>
            <a:ext cx="2344053" cy="234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35865651-0D41-46BA-B1BB-F3B8F9F3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4" y="45112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A9B909-E579-4CC9-8E21-713DD9500D9F}"/>
              </a:ext>
            </a:extLst>
          </p:cNvPr>
          <p:cNvCxnSpPr>
            <a:cxnSpLocks/>
          </p:cNvCxnSpPr>
          <p:nvPr/>
        </p:nvCxnSpPr>
        <p:spPr>
          <a:xfrm flipV="1">
            <a:off x="7152782" y="1739803"/>
            <a:ext cx="1526805" cy="2262315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5ACD3B-056F-4F3A-A505-B699C5514BA8}"/>
              </a:ext>
            </a:extLst>
          </p:cNvPr>
          <p:cNvCxnSpPr>
            <a:cxnSpLocks/>
          </p:cNvCxnSpPr>
          <p:nvPr/>
        </p:nvCxnSpPr>
        <p:spPr>
          <a:xfrm flipV="1">
            <a:off x="7258512" y="3458772"/>
            <a:ext cx="1403574" cy="89377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CDB594-59BF-4A7F-990A-36D4FED9CA18}"/>
              </a:ext>
            </a:extLst>
          </p:cNvPr>
          <p:cNvCxnSpPr>
            <a:cxnSpLocks/>
          </p:cNvCxnSpPr>
          <p:nvPr/>
        </p:nvCxnSpPr>
        <p:spPr>
          <a:xfrm>
            <a:off x="7258512" y="4779137"/>
            <a:ext cx="1421075" cy="304379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FF4BEB-FBC0-411F-A799-9A5E2F274A81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00986" y="1228895"/>
            <a:ext cx="1858657" cy="1503795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CA3D99-50C1-4AEC-BBBA-DFC3245D950E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>
            <a:off x="2746148" y="3216306"/>
            <a:ext cx="1849066" cy="1377756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800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305C6B8-9F7E-4DD9-9132-4F207163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34" y="1843950"/>
            <a:ext cx="10836731" cy="31700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 availability scenarios for user service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Background: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Read-only mode without MySQL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Given 'MySQL' is down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When user 'u-12345abde234' is requested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Then the user with id 'u-12345abde234' is returned from 'Redis'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834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582246" y="1924279"/>
            <a:ext cx="11027508" cy="300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traditional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BDD is not just for e2e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“better design” over any documentation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2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2AF59-8D25-45FC-8031-7A24AF7BE30E}"/>
              </a:ext>
            </a:extLst>
          </p:cNvPr>
          <p:cNvSpPr/>
          <p:nvPr/>
        </p:nvSpPr>
        <p:spPr>
          <a:xfrm>
            <a:off x="858937" y="1893522"/>
            <a:ext cx="5575565" cy="416437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PIPELINE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227B3-C840-49AF-AE2F-A36969EA0C2B}"/>
              </a:ext>
            </a:extLst>
          </p:cNvPr>
          <p:cNvSpPr/>
          <p:nvPr/>
        </p:nvSpPr>
        <p:spPr>
          <a:xfrm>
            <a:off x="6562458" y="668878"/>
            <a:ext cx="5858142" cy="4343993"/>
          </a:xfrm>
          <a:prstGeom prst="rect">
            <a:avLst/>
          </a:prstGeom>
        </p:spPr>
        <p:txBody>
          <a:bodyPr wrap="none">
            <a:prstTxWarp prst="textArchDown">
              <a:avLst>
                <a:gd name="adj" fmla="val 21541535"/>
              </a:avLst>
            </a:prstTxWarp>
            <a:spAutoFit/>
          </a:bodyPr>
          <a:lstStyle/>
          <a:p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AS  CODE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5046969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EC39F33-16A1-4071-AE57-D0933E173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496" y="1074509"/>
            <a:ext cx="4857008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pipeline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stages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'checkout'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</a:t>
            </a:r>
            <a:r>
              <a:rPr lang="en-US" altLang="en-US" sz="2000" dirty="0" err="1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</a:t>
            </a:r>
            <a:r>
              <a:rPr lang="en-US" altLang="en-US" sz="2000" dirty="0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'...'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'test'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80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C44A9-6F48-4CBD-8A5F-FE172F7A5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177"/>
            <a:ext cx="12192000" cy="543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23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03164" y="1581890"/>
            <a:ext cx="10331937" cy="3963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feature branches      branch deploys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CI/CD complexity  </a:t>
            </a:r>
            <a:r>
              <a:rPr lang="en-US" sz="8000" dirty="0">
                <a:latin typeface="Kristen ITC" panose="03050502040202030202" pitchFamily="66" charset="0"/>
              </a:rPr>
              <a:t>!!!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keep pipelines version-controlled</a:t>
            </a:r>
          </a:p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6202880" y="1936667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2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D0397F7-9527-4B75-AA95-DD053E07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849544" y="4154050"/>
            <a:ext cx="2492912" cy="27039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268FDA-4ACF-4430-A664-8D9762E5D53A}"/>
              </a:ext>
            </a:extLst>
          </p:cNvPr>
          <p:cNvSpPr/>
          <p:nvPr/>
        </p:nvSpPr>
        <p:spPr>
          <a:xfrm>
            <a:off x="5174166" y="4293220"/>
            <a:ext cx="1616926" cy="802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EA0F55C-9DFB-4534-9840-99CBC70234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b="22637"/>
          <a:stretch/>
        </p:blipFill>
        <p:spPr>
          <a:xfrm>
            <a:off x="3172523" y="788839"/>
            <a:ext cx="5418132" cy="4081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AB0C9B-222B-4781-8920-B6FD65A005A5}"/>
              </a:ext>
            </a:extLst>
          </p:cNvPr>
          <p:cNvSpPr/>
          <p:nvPr/>
        </p:nvSpPr>
        <p:spPr>
          <a:xfrm rot="2984967">
            <a:off x="4224897" y="2247972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rgbClr val="C00000"/>
                </a:solidFill>
                <a:latin typeface="Kristen ITC" panose="03050502040202030202" pitchFamily="66" charset="0"/>
              </a:rPr>
              <a:t>hotswap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C827B-8E2A-4FBD-BA0B-B1C865EAB548}"/>
              </a:ext>
            </a:extLst>
          </p:cNvPr>
          <p:cNvSpPr/>
          <p:nvPr/>
        </p:nvSpPr>
        <p:spPr>
          <a:xfrm rot="7603178">
            <a:off x="6093469" y="18489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7030A0"/>
                </a:solidFill>
                <a:latin typeface="Kristen ITC" panose="03050502040202030202" pitchFamily="66" charset="0"/>
              </a:rPr>
              <a:t>containers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CF510-5D55-454D-86C7-96697594199C}"/>
              </a:ext>
            </a:extLst>
          </p:cNvPr>
          <p:cNvSpPr/>
          <p:nvPr/>
        </p:nvSpPr>
        <p:spPr>
          <a:xfrm rot="4052105">
            <a:off x="4284912" y="194746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generators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0DFD8-78F0-406E-BB99-93BD479C5171}"/>
              </a:ext>
            </a:extLst>
          </p:cNvPr>
          <p:cNvSpPr/>
          <p:nvPr/>
        </p:nvSpPr>
        <p:spPr>
          <a:xfrm rot="4877844">
            <a:off x="3864235" y="1737803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C000"/>
                </a:solidFill>
                <a:latin typeface="Kristen ITC" panose="03050502040202030202" pitchFamily="66" charset="0"/>
              </a:rPr>
              <a:t>continuous testing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B466C-46D9-47A2-8E26-7CAFF38EA459}"/>
              </a:ext>
            </a:extLst>
          </p:cNvPr>
          <p:cNvSpPr/>
          <p:nvPr/>
        </p:nvSpPr>
        <p:spPr>
          <a:xfrm rot="5400000">
            <a:off x="4136569" y="1874107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FF00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E21F2-DDED-44E2-A9A8-DB2238419CAA}"/>
              </a:ext>
            </a:extLst>
          </p:cNvPr>
          <p:cNvSpPr/>
          <p:nvPr/>
        </p:nvSpPr>
        <p:spPr>
          <a:xfrm rot="6085570">
            <a:off x="5077885" y="1758699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0070C0"/>
                </a:solidFill>
                <a:latin typeface="Kristen ITC" panose="03050502040202030202" pitchFamily="66" charset="0"/>
              </a:rPr>
              <a:t>pipeline as code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0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2D3777CB-7527-43B2-A77B-EA8FBA12E86C}"/>
              </a:ext>
            </a:extLst>
          </p:cNvPr>
          <p:cNvSpPr/>
          <p:nvPr/>
        </p:nvSpPr>
        <p:spPr>
          <a:xfrm>
            <a:off x="1490542" y="2293862"/>
            <a:ext cx="3267307" cy="2270276"/>
          </a:xfrm>
          <a:prstGeom prst="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77813F5-44C5-4496-A4FB-1CF1D76224B3}"/>
              </a:ext>
            </a:extLst>
          </p:cNvPr>
          <p:cNvSpPr/>
          <p:nvPr/>
        </p:nvSpPr>
        <p:spPr>
          <a:xfrm>
            <a:off x="4438184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86CB0EAD-D434-4D6E-820D-5D98DD701456}"/>
              </a:ext>
            </a:extLst>
          </p:cNvPr>
          <p:cNvSpPr/>
          <p:nvPr/>
        </p:nvSpPr>
        <p:spPr>
          <a:xfrm>
            <a:off x="7411848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B21264-88B9-49E1-9AAB-5AA07684478A}"/>
              </a:ext>
            </a:extLst>
          </p:cNvPr>
          <p:cNvSpPr/>
          <p:nvPr/>
        </p:nvSpPr>
        <p:spPr>
          <a:xfrm>
            <a:off x="1913435" y="2943577"/>
            <a:ext cx="210185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principles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A5C16-54FD-4739-82D4-AEEADAFB9672}"/>
              </a:ext>
            </a:extLst>
          </p:cNvPr>
          <p:cNvSpPr/>
          <p:nvPr/>
        </p:nvSpPr>
        <p:spPr>
          <a:xfrm>
            <a:off x="5197466" y="2943577"/>
            <a:ext cx="205376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practices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B87F48-ACAD-4821-95BF-20204F91F42A}"/>
              </a:ext>
            </a:extLst>
          </p:cNvPr>
          <p:cNvSpPr/>
          <p:nvPr/>
        </p:nvSpPr>
        <p:spPr>
          <a:xfrm>
            <a:off x="8467388" y="2943576"/>
            <a:ext cx="1178528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tools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cs typeface="Calibri" panose="020F0502020204030204" pitchFamily="34" charset="0"/>
              </a:rPr>
              <a:t>Thank you!</a:t>
            </a:r>
            <a:endParaRPr lang="pl-PL" altLang="en-US" sz="5867" dirty="0"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6" y="2197159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5512003" y="1105913"/>
            <a:ext cx="3614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Oreszt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ész Margaritisz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60" y="2143116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412524" y="2153994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412524" y="3758876"/>
            <a:ext cx="4349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oresztesz_Margaritisz@epam.com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412524" y="4534572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22" y="4481420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412524" y="2937364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99" y="2766618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83" y="3758876"/>
            <a:ext cx="656547" cy="476981"/>
          </a:xfrm>
          <a:prstGeom prst="rect">
            <a:avLst/>
          </a:prstGeom>
        </p:spPr>
      </p:pic>
    </p:spTree>
  </p:cSld>
  <p:clrMapOvr>
    <a:masterClrMapping/>
  </p:clrMapOvr>
  <p:transition spd="med" advTm="1017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id="{A6422885-CC1B-4039-964A-8E4EA805ADD4}"/>
              </a:ext>
            </a:extLst>
          </p:cNvPr>
          <p:cNvSpPr/>
          <p:nvPr/>
        </p:nvSpPr>
        <p:spPr>
          <a:xfrm>
            <a:off x="2659856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950</TotalTime>
  <Words>615</Words>
  <Application>Microsoft Office PowerPoint</Application>
  <PresentationFormat>Widescreen</PresentationFormat>
  <Paragraphs>198</Paragraphs>
  <Slides>60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</vt:lpstr>
      <vt:lpstr>Calibri</vt:lpstr>
      <vt:lpstr>Calibri Light</vt:lpstr>
      <vt:lpstr>Consolas</vt:lpstr>
      <vt:lpstr>Courier New</vt:lpstr>
      <vt:lpstr>Kristen ITC</vt:lpstr>
      <vt:lpstr>OCR A Extended</vt:lpstr>
      <vt:lpstr>Times New Roman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(… at that time)</vt:lpstr>
      <vt:lpstr>PowerPoint Presentation</vt:lpstr>
      <vt:lpstr>Being agile?</vt:lpstr>
      <vt:lpstr>Thinking agile?</vt:lpstr>
      <vt:lpstr>PowerPoint Presentation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165</cp:revision>
  <cp:lastPrinted>2019-09-17T10:03:27Z</cp:lastPrinted>
  <dcterms:created xsi:type="dcterms:W3CDTF">2019-08-28T12:37:08Z</dcterms:created>
  <dcterms:modified xsi:type="dcterms:W3CDTF">2019-09-17T10:59:46Z</dcterms:modified>
</cp:coreProperties>
</file>